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36"/>
  </p:handoutMasterIdLst>
  <p:sldIdLst>
    <p:sldId id="285" r:id="rId2"/>
    <p:sldId id="288" r:id="rId3"/>
    <p:sldId id="292" r:id="rId4"/>
    <p:sldId id="289" r:id="rId5"/>
    <p:sldId id="256" r:id="rId6"/>
    <p:sldId id="257" r:id="rId7"/>
    <p:sldId id="258" r:id="rId8"/>
    <p:sldId id="259" r:id="rId9"/>
    <p:sldId id="260" r:id="rId10"/>
    <p:sldId id="293" r:id="rId11"/>
    <p:sldId id="262" r:id="rId12"/>
    <p:sldId id="264" r:id="rId13"/>
    <p:sldId id="265" r:id="rId14"/>
    <p:sldId id="266" r:id="rId15"/>
    <p:sldId id="290" r:id="rId16"/>
    <p:sldId id="267" r:id="rId17"/>
    <p:sldId id="268" r:id="rId18"/>
    <p:sldId id="269" r:id="rId19"/>
    <p:sldId id="270" r:id="rId20"/>
    <p:sldId id="271" r:id="rId21"/>
    <p:sldId id="272" r:id="rId22"/>
    <p:sldId id="291" r:id="rId23"/>
    <p:sldId id="273" r:id="rId24"/>
    <p:sldId id="274" r:id="rId25"/>
    <p:sldId id="277" r:id="rId26"/>
    <p:sldId id="278" r:id="rId27"/>
    <p:sldId id="275" r:id="rId28"/>
    <p:sldId id="276" r:id="rId29"/>
    <p:sldId id="279" r:id="rId30"/>
    <p:sldId id="280" r:id="rId31"/>
    <p:sldId id="281" r:id="rId32"/>
    <p:sldId id="282" r:id="rId33"/>
    <p:sldId id="283" r:id="rId34"/>
    <p:sldId id="287" r:id="rId3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CC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147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0" d="100"/>
        <a:sy n="130" d="100"/>
      </p:scale>
      <p:origin x="0" y="-335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2EB82D4-D1D9-4DAA-B8E9-095D685A679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4CB32B6-78F3-4A29-A75A-0BAC4E5CFC3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89C60D-0AF9-4169-AF1E-FF304A29BEBE}" type="datetimeFigureOut">
              <a:rPr lang="en-GB" smtClean="0"/>
              <a:t>14/01/2023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6C8F91-4871-445E-AA1C-EDF7451A4FE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1C27EB2-B294-4F22-8DF7-E6A7686F916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0FE235-7490-47C6-90D6-5C8F9DF38C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71116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21513-CE58-40E9-8666-77098C368944}" type="datetimeFigureOut">
              <a:rPr lang="en-GB" smtClean="0"/>
              <a:t>14/01/2023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3F370-8B83-4980-AE21-1E22DB652C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322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21513-CE58-40E9-8666-77098C368944}" type="datetimeFigureOut">
              <a:rPr lang="en-GB" smtClean="0"/>
              <a:t>14/01/2023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3F370-8B83-4980-AE21-1E22DB652C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904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21513-CE58-40E9-8666-77098C368944}" type="datetimeFigureOut">
              <a:rPr lang="en-GB" smtClean="0"/>
              <a:t>14/01/2023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3F370-8B83-4980-AE21-1E22DB652C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04385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21513-CE58-40E9-8666-77098C368944}" type="datetimeFigureOut">
              <a:rPr lang="en-GB" smtClean="0"/>
              <a:t>14/01/2023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3F370-8B83-4980-AE21-1E22DB652C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1862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21513-CE58-40E9-8666-77098C368944}" type="datetimeFigureOut">
              <a:rPr lang="en-GB" smtClean="0"/>
              <a:t>14/01/2023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3F370-8B83-4980-AE21-1E22DB652C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049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21513-CE58-40E9-8666-77098C368944}" type="datetimeFigureOut">
              <a:rPr lang="en-GB" smtClean="0"/>
              <a:t>14/01/2023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3F370-8B83-4980-AE21-1E22DB652C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482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21513-CE58-40E9-8666-77098C368944}" type="datetimeFigureOut">
              <a:rPr lang="en-GB" smtClean="0"/>
              <a:t>14/01/2023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3F370-8B83-4980-AE21-1E22DB652C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6434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21513-CE58-40E9-8666-77098C368944}" type="datetimeFigureOut">
              <a:rPr lang="en-GB" smtClean="0"/>
              <a:t>14/01/2023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3F370-8B83-4980-AE21-1E22DB652C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5324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21513-CE58-40E9-8666-77098C368944}" type="datetimeFigureOut">
              <a:rPr lang="en-GB" smtClean="0"/>
              <a:t>14/01/2023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3F370-8B83-4980-AE21-1E22DB652C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6632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21513-CE58-40E9-8666-77098C368944}" type="datetimeFigureOut">
              <a:rPr lang="en-GB" smtClean="0"/>
              <a:t>14/01/2023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3F370-8B83-4980-AE21-1E22DB652C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814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21513-CE58-40E9-8666-77098C368944}" type="datetimeFigureOut">
              <a:rPr lang="en-GB" smtClean="0"/>
              <a:t>14/01/2023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3F370-8B83-4980-AE21-1E22DB652C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985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221513-CE58-40E9-8666-77098C368944}" type="datetimeFigureOut">
              <a:rPr lang="en-GB" smtClean="0"/>
              <a:t>14/01/2023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13F370-8B83-4980-AE21-1E22DB652C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29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7157" y="614449"/>
            <a:ext cx="7772400" cy="879692"/>
          </a:xfrm>
        </p:spPr>
        <p:txBody>
          <a:bodyPr>
            <a:normAutofit fontScale="90000"/>
          </a:bodyPr>
          <a:lstStyle/>
          <a:p>
            <a:r>
              <a:rPr lang="en-US" sz="4400" b="1" dirty="0">
                <a:latin typeface="Candara" panose="020E0502030303020204" pitchFamily="34" charset="0"/>
              </a:rPr>
              <a:t>Y11 </a:t>
            </a:r>
            <a:r>
              <a:rPr lang="en-US" sz="4400" b="1" i="1" dirty="0">
                <a:latin typeface="Candara" panose="020E0502030303020204" pitchFamily="34" charset="0"/>
              </a:rPr>
              <a:t>Independent</a:t>
            </a:r>
            <a:r>
              <a:rPr lang="en-US" sz="4400" b="1" dirty="0">
                <a:latin typeface="Candara" panose="020E0502030303020204" pitchFamily="34" charset="0"/>
              </a:rPr>
              <a:t> Study Strategies</a:t>
            </a:r>
            <a:endParaRPr lang="en-GB" sz="4400" b="1" dirty="0">
              <a:latin typeface="Candara" panose="020E0502030303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93CFABC-4B56-4953-AB7C-7B061C5C75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66" y="6124552"/>
            <a:ext cx="9131734" cy="70719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147618D-ABD5-4573-BA0A-2E9025E40E3B}"/>
              </a:ext>
            </a:extLst>
          </p:cNvPr>
          <p:cNvSpPr txBox="1"/>
          <p:nvPr/>
        </p:nvSpPr>
        <p:spPr>
          <a:xfrm>
            <a:off x="2257621" y="1672693"/>
            <a:ext cx="46714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i="1" dirty="0">
                <a:latin typeface="Candara" panose="020E0502030303020204" pitchFamily="34" charset="0"/>
              </a:rPr>
              <a:t>Supporting self-regulative learners</a:t>
            </a:r>
            <a:endParaRPr lang="en-GB" sz="2400" i="1" dirty="0">
              <a:latin typeface="Candara" panose="020E0502030303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1DB526A-1834-4436-997A-E3970B58D740}"/>
              </a:ext>
            </a:extLst>
          </p:cNvPr>
          <p:cNvSpPr txBox="1"/>
          <p:nvPr/>
        </p:nvSpPr>
        <p:spPr>
          <a:xfrm>
            <a:off x="1317407" y="2526069"/>
            <a:ext cx="70195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i="1" dirty="0">
                <a:solidFill>
                  <a:srgbClr val="0070C0"/>
                </a:solidFill>
              </a:rPr>
              <a:t>PLAN                             MONITOR                       EVALUATE</a:t>
            </a:r>
            <a:endParaRPr lang="en-GB" sz="2400" b="1" i="1" dirty="0">
              <a:solidFill>
                <a:srgbClr val="0070C0"/>
              </a:solidFill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EC9E101-52B5-41B7-910B-084EF2F4FA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66" y="3285640"/>
            <a:ext cx="9119468" cy="2957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8998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CD1264C5-9A1F-4633-8744-CB00CE19FD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3163"/>
            <a:ext cx="9112888" cy="5581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8683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D6DAE40-AC3A-4532-9F87-1B5398B201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935" y="205314"/>
            <a:ext cx="8504130" cy="5230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6154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9B53AA-31B5-45DB-905C-FB2134EE70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082674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US" b="1" dirty="0">
                <a:latin typeface="Candara" panose="020E0502030303020204" pitchFamily="34" charset="0"/>
              </a:rPr>
              <a:t>Knowledge and Understanding</a:t>
            </a:r>
            <a:endParaRPr lang="en-GB" b="1" dirty="0">
              <a:latin typeface="Candara" panose="020E0502030303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3CE189-1276-45B0-89EB-1AA1CBDE89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latin typeface="Candara" panose="020E0502030303020204" pitchFamily="34" charset="0"/>
              </a:rPr>
              <a:t>Reduce</a:t>
            </a:r>
          </a:p>
          <a:p>
            <a:r>
              <a:rPr lang="en-US" sz="3200" dirty="0">
                <a:latin typeface="Candara" panose="020E0502030303020204" pitchFamily="34" charset="0"/>
              </a:rPr>
              <a:t>Transform</a:t>
            </a:r>
          </a:p>
          <a:p>
            <a:r>
              <a:rPr lang="en-US" sz="3200" dirty="0">
                <a:latin typeface="Candara" panose="020E0502030303020204" pitchFamily="34" charset="0"/>
              </a:rPr>
              <a:t>Deconstruct</a:t>
            </a:r>
          </a:p>
          <a:p>
            <a:r>
              <a:rPr lang="en-US" sz="3200" dirty="0">
                <a:latin typeface="Candara" panose="020E0502030303020204" pitchFamily="34" charset="0"/>
              </a:rPr>
              <a:t>Derive</a:t>
            </a:r>
            <a:endParaRPr lang="en-GB" sz="3200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12954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A0DF421-DAF7-4751-B5CA-35FFB6F4F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0468" y="365126"/>
            <a:ext cx="5604882" cy="1325563"/>
          </a:xfrm>
        </p:spPr>
        <p:txBody>
          <a:bodyPr/>
          <a:lstStyle/>
          <a:p>
            <a:pPr algn="ctr"/>
            <a:r>
              <a:rPr lang="en-GB" b="1" dirty="0">
                <a:latin typeface="Trebuchet MS" panose="020B0603020202020204" pitchFamily="34" charset="0"/>
              </a:rPr>
              <a:t>Reduce it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43CE57F-C9F1-469E-9CB2-F4158F78D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5366" y="2687444"/>
            <a:ext cx="5169984" cy="40206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75372EC-0AC1-4F0C-B185-35A6AD64E9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3675" y="365126"/>
            <a:ext cx="3245445" cy="3416259"/>
          </a:xfrm>
          <a:prstGeom prst="rect">
            <a:avLst/>
          </a:prstGeom>
        </p:spPr>
      </p:pic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CDD57ACF-92CE-44F5-B3F5-E64882259345}"/>
              </a:ext>
            </a:extLst>
          </p:cNvPr>
          <p:cNvSpPr txBox="1">
            <a:spLocks/>
          </p:cNvSpPr>
          <p:nvPr/>
        </p:nvSpPr>
        <p:spPr>
          <a:xfrm>
            <a:off x="267629" y="3605521"/>
            <a:ext cx="2642839" cy="288735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Reduce the key argument in today’s lesson into 12 words.</a:t>
            </a:r>
          </a:p>
        </p:txBody>
      </p:sp>
      <p:sp>
        <p:nvSpPr>
          <p:cNvPr id="9" name="Content Placeholder 4">
            <a:extLst>
              <a:ext uri="{FF2B5EF4-FFF2-40B4-BE49-F238E27FC236}">
                <a16:creationId xmlns:a16="http://schemas.microsoft.com/office/drawing/2014/main" id="{1301D900-5AAA-4749-8BE7-744CA923E11A}"/>
              </a:ext>
            </a:extLst>
          </p:cNvPr>
          <p:cNvSpPr txBox="1">
            <a:spLocks/>
          </p:cNvSpPr>
          <p:nvPr/>
        </p:nvSpPr>
        <p:spPr>
          <a:xfrm>
            <a:off x="3386834" y="1545724"/>
            <a:ext cx="5087047" cy="11417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Key Argument:</a:t>
            </a:r>
          </a:p>
        </p:txBody>
      </p:sp>
    </p:spTree>
    <p:extLst>
      <p:ext uri="{BB962C8B-B14F-4D97-AF65-F5344CB8AC3E}">
        <p14:creationId xmlns:p14="http://schemas.microsoft.com/office/powerpoint/2010/main" val="36443261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A0DF421-DAF7-4751-B5CA-35FFB6F4F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0468" y="365126"/>
            <a:ext cx="5604882" cy="1325563"/>
          </a:xfrm>
        </p:spPr>
        <p:txBody>
          <a:bodyPr/>
          <a:lstStyle/>
          <a:p>
            <a:pPr algn="ctr"/>
            <a:r>
              <a:rPr lang="en-GB" b="1" dirty="0">
                <a:latin typeface="Trebuchet MS" panose="020B0603020202020204" pitchFamily="34" charset="0"/>
              </a:rPr>
              <a:t>Reduce it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43CE57F-C9F1-469E-9CB2-F4158F78D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5366" y="1505416"/>
            <a:ext cx="5169984" cy="4987458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/>
              <a:t>__________________________________________________________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__________________________________________________________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__________________________________________________________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__________________________________________________________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__________________________________________________________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75372EC-0AC1-4F0C-B185-35A6AD64E9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3675" y="365126"/>
            <a:ext cx="3245445" cy="3416259"/>
          </a:xfrm>
          <a:prstGeom prst="rect">
            <a:avLst/>
          </a:prstGeom>
        </p:spPr>
      </p:pic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CDD57ACF-92CE-44F5-B3F5-E64882259345}"/>
              </a:ext>
            </a:extLst>
          </p:cNvPr>
          <p:cNvSpPr txBox="1">
            <a:spLocks/>
          </p:cNvSpPr>
          <p:nvPr/>
        </p:nvSpPr>
        <p:spPr>
          <a:xfrm>
            <a:off x="267629" y="3605521"/>
            <a:ext cx="2642839" cy="288735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Sum up your last piece of work into 5 bullet points.</a:t>
            </a:r>
          </a:p>
        </p:txBody>
      </p:sp>
    </p:spTree>
    <p:extLst>
      <p:ext uri="{BB962C8B-B14F-4D97-AF65-F5344CB8AC3E}">
        <p14:creationId xmlns:p14="http://schemas.microsoft.com/office/powerpoint/2010/main" val="22418865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A0DF421-DAF7-4751-B5CA-35FFB6F4F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0468" y="365126"/>
            <a:ext cx="5604882" cy="1325563"/>
          </a:xfrm>
        </p:spPr>
        <p:txBody>
          <a:bodyPr/>
          <a:lstStyle/>
          <a:p>
            <a:pPr algn="ctr"/>
            <a:r>
              <a:rPr lang="en-GB" b="1" dirty="0">
                <a:latin typeface="Trebuchet MS" panose="020B0603020202020204" pitchFamily="34" charset="0"/>
              </a:rPr>
              <a:t>Reduce it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43CE57F-C9F1-469E-9CB2-F4158F78D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5366" y="1505416"/>
            <a:ext cx="5169984" cy="4987458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/>
              <a:t>___________________________________________________________________________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___________________________________________________________________________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___________________________________________________________________________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75372EC-0AC1-4F0C-B185-35A6AD64E9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3675" y="365126"/>
            <a:ext cx="3245445" cy="3416259"/>
          </a:xfrm>
          <a:prstGeom prst="rect">
            <a:avLst/>
          </a:prstGeom>
        </p:spPr>
      </p:pic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CDD57ACF-92CE-44F5-B3F5-E64882259345}"/>
              </a:ext>
            </a:extLst>
          </p:cNvPr>
          <p:cNvSpPr txBox="1">
            <a:spLocks/>
          </p:cNvSpPr>
          <p:nvPr/>
        </p:nvSpPr>
        <p:spPr>
          <a:xfrm>
            <a:off x="267629" y="3605521"/>
            <a:ext cx="2642839" cy="288735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Sum up the content of todays lesson into three key words and justify why you have chosen them.</a:t>
            </a:r>
          </a:p>
        </p:txBody>
      </p:sp>
    </p:spTree>
    <p:extLst>
      <p:ext uri="{BB962C8B-B14F-4D97-AF65-F5344CB8AC3E}">
        <p14:creationId xmlns:p14="http://schemas.microsoft.com/office/powerpoint/2010/main" val="7658094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A0DF421-DAF7-4751-B5CA-35FFB6F4F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0468" y="365126"/>
            <a:ext cx="5604882" cy="1325563"/>
          </a:xfrm>
        </p:spPr>
        <p:txBody>
          <a:bodyPr/>
          <a:lstStyle/>
          <a:p>
            <a:pPr algn="ctr"/>
            <a:r>
              <a:rPr lang="en-GB" b="1" dirty="0">
                <a:latin typeface="Trebuchet MS" panose="020B0603020202020204" pitchFamily="34" charset="0"/>
              </a:rPr>
              <a:t>Reduce it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43CE57F-C9F1-469E-9CB2-F4158F78D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5366" y="1505416"/>
            <a:ext cx="5169984" cy="4987458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/>
              <a:t>___________________________________________________________________________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___________________________________________________________________________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___________________________________________________________________________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75372EC-0AC1-4F0C-B185-35A6AD64E9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3675" y="365126"/>
            <a:ext cx="3245445" cy="3416259"/>
          </a:xfrm>
          <a:prstGeom prst="rect">
            <a:avLst/>
          </a:prstGeom>
        </p:spPr>
      </p:pic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CDD57ACF-92CE-44F5-B3F5-E64882259345}"/>
              </a:ext>
            </a:extLst>
          </p:cNvPr>
          <p:cNvSpPr txBox="1">
            <a:spLocks/>
          </p:cNvSpPr>
          <p:nvPr/>
        </p:nvSpPr>
        <p:spPr>
          <a:xfrm>
            <a:off x="267629" y="3605521"/>
            <a:ext cx="2642839" cy="288735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Write 3 questions that the lesson so far has answered.</a:t>
            </a:r>
          </a:p>
        </p:txBody>
      </p:sp>
    </p:spTree>
    <p:extLst>
      <p:ext uri="{BB962C8B-B14F-4D97-AF65-F5344CB8AC3E}">
        <p14:creationId xmlns:p14="http://schemas.microsoft.com/office/powerpoint/2010/main" val="28238170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A0DF421-DAF7-4751-B5CA-35FFB6F4F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0468" y="365126"/>
            <a:ext cx="5604882" cy="1325563"/>
          </a:xfrm>
        </p:spPr>
        <p:txBody>
          <a:bodyPr/>
          <a:lstStyle/>
          <a:p>
            <a:pPr algn="ctr"/>
            <a:r>
              <a:rPr lang="en-GB" b="1" dirty="0">
                <a:latin typeface="Trebuchet MS" panose="020B0603020202020204" pitchFamily="34" charset="0"/>
              </a:rPr>
              <a:t>Transform it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43CE57F-C9F1-469E-9CB2-F4158F78D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5366" y="1825624"/>
            <a:ext cx="5169984" cy="4667249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CDD57ACF-92CE-44F5-B3F5-E64882259345}"/>
              </a:ext>
            </a:extLst>
          </p:cNvPr>
          <p:cNvSpPr txBox="1">
            <a:spLocks/>
          </p:cNvSpPr>
          <p:nvPr/>
        </p:nvSpPr>
        <p:spPr>
          <a:xfrm>
            <a:off x="267629" y="3605521"/>
            <a:ext cx="2642839" cy="288735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Transform the last piece of work you did into a </a:t>
            </a:r>
            <a:r>
              <a:rPr lang="en-GB" dirty="0" err="1">
                <a:latin typeface="Trebuchet MS" panose="020B0603020202020204" pitchFamily="34" charset="0"/>
              </a:rPr>
              <a:t>mindmap</a:t>
            </a:r>
            <a:r>
              <a:rPr lang="en-GB" dirty="0">
                <a:latin typeface="Trebuchet MS" panose="020B0603020202020204" pitchFamily="34" charset="0"/>
              </a:rPr>
              <a:t>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3869220-87EC-4363-97D1-6CD0F9ED49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5394" y="541647"/>
            <a:ext cx="3488883" cy="2887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3105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A0DF421-DAF7-4751-B5CA-35FFB6F4F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0468" y="365126"/>
            <a:ext cx="5604882" cy="1325563"/>
          </a:xfrm>
        </p:spPr>
        <p:txBody>
          <a:bodyPr/>
          <a:lstStyle/>
          <a:p>
            <a:pPr algn="ctr"/>
            <a:r>
              <a:rPr lang="en-GB" b="1" dirty="0">
                <a:latin typeface="Trebuchet MS" panose="020B0603020202020204" pitchFamily="34" charset="0"/>
              </a:rPr>
              <a:t>Transform it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43CE57F-C9F1-469E-9CB2-F4158F78D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5366" y="1825624"/>
            <a:ext cx="5169984" cy="4667249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CDD57ACF-92CE-44F5-B3F5-E64882259345}"/>
              </a:ext>
            </a:extLst>
          </p:cNvPr>
          <p:cNvSpPr txBox="1">
            <a:spLocks/>
          </p:cNvSpPr>
          <p:nvPr/>
        </p:nvSpPr>
        <p:spPr>
          <a:xfrm>
            <a:off x="267629" y="3605521"/>
            <a:ext cx="2642839" cy="288735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Transform the last piece of work you did into a picture.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3869220-87EC-4363-97D1-6CD0F9ED49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5394" y="541647"/>
            <a:ext cx="3488883" cy="2887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5949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A0DF421-DAF7-4751-B5CA-35FFB6F4F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0468" y="365126"/>
            <a:ext cx="5604882" cy="1325563"/>
          </a:xfrm>
        </p:spPr>
        <p:txBody>
          <a:bodyPr/>
          <a:lstStyle/>
          <a:p>
            <a:pPr algn="ctr"/>
            <a:r>
              <a:rPr lang="en-GB" b="1" dirty="0">
                <a:latin typeface="Trebuchet MS" panose="020B0603020202020204" pitchFamily="34" charset="0"/>
              </a:rPr>
              <a:t>Transform it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43CE57F-C9F1-469E-9CB2-F4158F78D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5366" y="1825624"/>
            <a:ext cx="5169984" cy="4667249"/>
          </a:xfrm>
          <a:noFill/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CDD57ACF-92CE-44F5-B3F5-E64882259345}"/>
              </a:ext>
            </a:extLst>
          </p:cNvPr>
          <p:cNvSpPr txBox="1">
            <a:spLocks/>
          </p:cNvSpPr>
          <p:nvPr/>
        </p:nvSpPr>
        <p:spPr>
          <a:xfrm>
            <a:off x="267629" y="3605521"/>
            <a:ext cx="2642839" cy="288735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Transform the last piece of work you did into a piece of poetry.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3869220-87EC-4363-97D1-6CD0F9ED49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5394" y="541647"/>
            <a:ext cx="3488883" cy="2887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356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A0DF421-DAF7-4751-B5CA-35FFB6F4F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0468" y="365126"/>
            <a:ext cx="5604882" cy="1325563"/>
          </a:xfrm>
        </p:spPr>
        <p:txBody>
          <a:bodyPr/>
          <a:lstStyle/>
          <a:p>
            <a:pPr algn="ctr"/>
            <a:r>
              <a:rPr lang="en-GB" b="1" dirty="0">
                <a:latin typeface="Trebuchet MS" panose="020B0603020202020204" pitchFamily="34" charset="0"/>
              </a:rPr>
              <a:t>Deconstruct it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43CE57F-C9F1-469E-9CB2-F4158F78D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5366" y="2832409"/>
            <a:ext cx="5169984" cy="3660463"/>
          </a:xfrm>
          <a:noFill/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CDD57ACF-92CE-44F5-B3F5-E64882259345}"/>
              </a:ext>
            </a:extLst>
          </p:cNvPr>
          <p:cNvSpPr txBox="1">
            <a:spLocks/>
          </p:cNvSpPr>
          <p:nvPr/>
        </p:nvSpPr>
        <p:spPr>
          <a:xfrm>
            <a:off x="267629" y="3605521"/>
            <a:ext cx="2642839" cy="288735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Now that you have some new information, write the title in the box and deconstruct it. From the title and new information, tell us what the lesson is about.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5445BD8-8280-450A-878E-3842B1793A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612" y="158382"/>
            <a:ext cx="3086333" cy="3366909"/>
          </a:xfrm>
          <a:prstGeom prst="rect">
            <a:avLst/>
          </a:prstGeom>
        </p:spPr>
      </p:pic>
      <p:sp>
        <p:nvSpPr>
          <p:cNvPr id="9" name="Content Placeholder 4">
            <a:extLst>
              <a:ext uri="{FF2B5EF4-FFF2-40B4-BE49-F238E27FC236}">
                <a16:creationId xmlns:a16="http://schemas.microsoft.com/office/drawing/2014/main" id="{A4CACE60-F70B-4E5D-9728-EA1D9A2E1C52}"/>
              </a:ext>
            </a:extLst>
          </p:cNvPr>
          <p:cNvSpPr txBox="1">
            <a:spLocks/>
          </p:cNvSpPr>
          <p:nvPr/>
        </p:nvSpPr>
        <p:spPr>
          <a:xfrm>
            <a:off x="3386834" y="1545724"/>
            <a:ext cx="5087047" cy="11417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Title:</a:t>
            </a:r>
          </a:p>
        </p:txBody>
      </p:sp>
    </p:spTree>
    <p:extLst>
      <p:ext uri="{BB962C8B-B14F-4D97-AF65-F5344CB8AC3E}">
        <p14:creationId xmlns:p14="http://schemas.microsoft.com/office/powerpoint/2010/main" val="30170253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A0DF421-DAF7-4751-B5CA-35FFB6F4F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0468" y="365126"/>
            <a:ext cx="5604882" cy="1325563"/>
          </a:xfrm>
        </p:spPr>
        <p:txBody>
          <a:bodyPr/>
          <a:lstStyle/>
          <a:p>
            <a:pPr algn="ctr"/>
            <a:r>
              <a:rPr lang="en-GB" b="1" dirty="0">
                <a:latin typeface="Trebuchet MS" panose="020B0603020202020204" pitchFamily="34" charset="0"/>
              </a:rPr>
              <a:t>Deconstruct it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43CE57F-C9F1-469E-9CB2-F4158F78D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5366" y="2832409"/>
            <a:ext cx="5169984" cy="3660463"/>
          </a:xfrm>
          <a:noFill/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CDD57ACF-92CE-44F5-B3F5-E64882259345}"/>
              </a:ext>
            </a:extLst>
          </p:cNvPr>
          <p:cNvSpPr txBox="1">
            <a:spLocks/>
          </p:cNvSpPr>
          <p:nvPr/>
        </p:nvSpPr>
        <p:spPr>
          <a:xfrm>
            <a:off x="267629" y="3605521"/>
            <a:ext cx="2642839" cy="288735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Now that you have answered an exam question, deconstruct the actual question. </a:t>
            </a:r>
          </a:p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What does it want you to do?</a:t>
            </a:r>
          </a:p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What should your answer be about?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5445BD8-8280-450A-878E-3842B1793A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612" y="158382"/>
            <a:ext cx="3086333" cy="3366909"/>
          </a:xfrm>
          <a:prstGeom prst="rect">
            <a:avLst/>
          </a:prstGeom>
        </p:spPr>
      </p:pic>
      <p:sp>
        <p:nvSpPr>
          <p:cNvPr id="9" name="Content Placeholder 4">
            <a:extLst>
              <a:ext uri="{FF2B5EF4-FFF2-40B4-BE49-F238E27FC236}">
                <a16:creationId xmlns:a16="http://schemas.microsoft.com/office/drawing/2014/main" id="{A4CACE60-F70B-4E5D-9728-EA1D9A2E1C52}"/>
              </a:ext>
            </a:extLst>
          </p:cNvPr>
          <p:cNvSpPr txBox="1">
            <a:spLocks/>
          </p:cNvSpPr>
          <p:nvPr/>
        </p:nvSpPr>
        <p:spPr>
          <a:xfrm>
            <a:off x="3386834" y="1545724"/>
            <a:ext cx="5087047" cy="11417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Exam Question:</a:t>
            </a:r>
          </a:p>
        </p:txBody>
      </p:sp>
    </p:spTree>
    <p:extLst>
      <p:ext uri="{BB962C8B-B14F-4D97-AF65-F5344CB8AC3E}">
        <p14:creationId xmlns:p14="http://schemas.microsoft.com/office/powerpoint/2010/main" val="20137049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A0DF421-DAF7-4751-B5CA-35FFB6F4F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0468" y="365126"/>
            <a:ext cx="5604882" cy="1325563"/>
          </a:xfrm>
        </p:spPr>
        <p:txBody>
          <a:bodyPr/>
          <a:lstStyle/>
          <a:p>
            <a:pPr algn="ctr"/>
            <a:r>
              <a:rPr lang="en-GB" b="1" dirty="0">
                <a:latin typeface="Trebuchet MS" panose="020B0603020202020204" pitchFamily="34" charset="0"/>
              </a:rPr>
              <a:t>Derive it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43CE57F-C9F1-469E-9CB2-F4158F78D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5366" y="1825624"/>
            <a:ext cx="5169984" cy="4667249"/>
          </a:xfrm>
          <a:noFill/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CDD57ACF-92CE-44F5-B3F5-E64882259345}"/>
              </a:ext>
            </a:extLst>
          </p:cNvPr>
          <p:cNvSpPr txBox="1">
            <a:spLocks/>
          </p:cNvSpPr>
          <p:nvPr/>
        </p:nvSpPr>
        <p:spPr>
          <a:xfrm>
            <a:off x="267629" y="3605521"/>
            <a:ext cx="2642839" cy="288735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Have a look at one of the pictures on your worksheet/board. What is happening, how is it good/bad?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725FECF-8D82-48A1-A694-1D14EB55CC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1468" y="325630"/>
            <a:ext cx="3496834" cy="3337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3868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AE66FD-0E97-4F96-BC97-73CF0D95D5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955674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US" b="1" dirty="0">
                <a:latin typeface="Candara" panose="020E0502030303020204" pitchFamily="34" charset="0"/>
              </a:rPr>
              <a:t>Analysis and Application</a:t>
            </a:r>
            <a:endParaRPr lang="en-GB" b="1" dirty="0">
              <a:latin typeface="Candara" panose="020E0502030303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3966C7-B8CC-46BB-94C2-15875F18AA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Candara" panose="020E0502030303020204" pitchFamily="34" charset="0"/>
              </a:rPr>
              <a:t>Prioritise</a:t>
            </a:r>
          </a:p>
          <a:p>
            <a:r>
              <a:rPr lang="en-US" dirty="0">
                <a:latin typeface="Candara" panose="020E0502030303020204" pitchFamily="34" charset="0"/>
              </a:rPr>
              <a:t>Categorise</a:t>
            </a:r>
          </a:p>
          <a:p>
            <a:r>
              <a:rPr lang="en-US" dirty="0">
                <a:latin typeface="Candara" panose="020E0502030303020204" pitchFamily="34" charset="0"/>
              </a:rPr>
              <a:t>Criticise  </a:t>
            </a:r>
          </a:p>
          <a:p>
            <a:r>
              <a:rPr lang="en-US" dirty="0">
                <a:latin typeface="Candara" panose="020E0502030303020204" pitchFamily="34" charset="0"/>
              </a:rPr>
              <a:t>Trends and patterns</a:t>
            </a:r>
          </a:p>
          <a:p>
            <a:r>
              <a:rPr lang="en-US" dirty="0">
                <a:latin typeface="Candara" panose="020E0502030303020204" pitchFamily="34" charset="0"/>
              </a:rPr>
              <a:t>Practice</a:t>
            </a:r>
            <a:endParaRPr lang="en-GB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87550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A0DF421-DAF7-4751-B5CA-35FFB6F4F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0468" y="365126"/>
            <a:ext cx="5604882" cy="1325563"/>
          </a:xfrm>
        </p:spPr>
        <p:txBody>
          <a:bodyPr/>
          <a:lstStyle/>
          <a:p>
            <a:pPr algn="ctr"/>
            <a:r>
              <a:rPr lang="en-GB" b="1" dirty="0">
                <a:latin typeface="Trebuchet MS" panose="020B0603020202020204" pitchFamily="34" charset="0"/>
              </a:rPr>
              <a:t>Prioritise it</a:t>
            </a:r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CDD57ACF-92CE-44F5-B3F5-E64882259345}"/>
              </a:ext>
            </a:extLst>
          </p:cNvPr>
          <p:cNvSpPr txBox="1">
            <a:spLocks/>
          </p:cNvSpPr>
          <p:nvPr/>
        </p:nvSpPr>
        <p:spPr>
          <a:xfrm>
            <a:off x="267629" y="3605521"/>
            <a:ext cx="2642839" cy="288735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Prioritise the knowledge you have learnt today. </a:t>
            </a:r>
          </a:p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From most important to least important.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A2805C9-829A-4E31-A0BD-B3940E8179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606" y="373708"/>
            <a:ext cx="2430884" cy="3231813"/>
          </a:xfrm>
          <a:prstGeom prst="rect">
            <a:avLst/>
          </a:prstGeom>
        </p:spPr>
      </p:pic>
      <p:sp>
        <p:nvSpPr>
          <p:cNvPr id="9" name="Content Placeholder 4">
            <a:extLst>
              <a:ext uri="{FF2B5EF4-FFF2-40B4-BE49-F238E27FC236}">
                <a16:creationId xmlns:a16="http://schemas.microsoft.com/office/drawing/2014/main" id="{8374B5ED-7F88-466A-A757-DFE83F53008F}"/>
              </a:ext>
            </a:extLst>
          </p:cNvPr>
          <p:cNvSpPr txBox="1">
            <a:spLocks/>
          </p:cNvSpPr>
          <p:nvPr/>
        </p:nvSpPr>
        <p:spPr>
          <a:xfrm>
            <a:off x="3345366" y="1505416"/>
            <a:ext cx="5169984" cy="49874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/>
            </a:pPr>
            <a:r>
              <a:rPr lang="en-GB"/>
              <a:t>___________________________________________________________________________</a:t>
            </a:r>
          </a:p>
          <a:p>
            <a:pPr marL="514350" indent="-514350">
              <a:buFont typeface="+mj-lt"/>
              <a:buAutoNum type="arabicPeriod"/>
            </a:pPr>
            <a:endParaRPr lang="en-GB"/>
          </a:p>
          <a:p>
            <a:pPr marL="514350" indent="-514350">
              <a:buFont typeface="+mj-lt"/>
              <a:buAutoNum type="arabicPeriod"/>
            </a:pPr>
            <a:r>
              <a:rPr lang="en-GB"/>
              <a:t>___________________________________________________________________________</a:t>
            </a:r>
          </a:p>
          <a:p>
            <a:pPr marL="514350" indent="-514350">
              <a:buFont typeface="+mj-lt"/>
              <a:buAutoNum type="arabicPeriod"/>
            </a:pPr>
            <a:endParaRPr lang="en-GB"/>
          </a:p>
          <a:p>
            <a:pPr marL="514350" indent="-514350">
              <a:buFont typeface="+mj-lt"/>
              <a:buAutoNum type="arabicPeriod"/>
            </a:pPr>
            <a:r>
              <a:rPr lang="en-GB"/>
              <a:t>___________________________________________________________________________</a:t>
            </a:r>
          </a:p>
          <a:p>
            <a:pPr marL="514350" indent="-514350">
              <a:buFont typeface="+mj-lt"/>
              <a:buAutoNum type="arabicPeriod"/>
            </a:pPr>
            <a:endParaRPr lang="en-GB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95327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A0DF421-DAF7-4751-B5CA-35FFB6F4F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0468" y="365126"/>
            <a:ext cx="5604882" cy="1325563"/>
          </a:xfrm>
        </p:spPr>
        <p:txBody>
          <a:bodyPr/>
          <a:lstStyle/>
          <a:p>
            <a:pPr algn="ctr"/>
            <a:r>
              <a:rPr lang="en-GB" b="1" dirty="0">
                <a:latin typeface="Trebuchet MS" panose="020B0603020202020204" pitchFamily="34" charset="0"/>
              </a:rPr>
              <a:t>Derive it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43CE57F-C9F1-469E-9CB2-F4158F78D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5366" y="1825624"/>
            <a:ext cx="5169984" cy="4667249"/>
          </a:xfrm>
          <a:noFill/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CDD57ACF-92CE-44F5-B3F5-E64882259345}"/>
              </a:ext>
            </a:extLst>
          </p:cNvPr>
          <p:cNvSpPr txBox="1">
            <a:spLocks/>
          </p:cNvSpPr>
          <p:nvPr/>
        </p:nvSpPr>
        <p:spPr>
          <a:xfrm>
            <a:off x="267629" y="3605521"/>
            <a:ext cx="2642839" cy="288735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Out of today’s lesson, what was the most important thing you’ve learnt and why?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1E82D03-BAAB-4A71-870D-F88C68A911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606" y="373708"/>
            <a:ext cx="2430884" cy="3231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84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A0DF421-DAF7-4751-B5CA-35FFB6F4F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0468" y="365126"/>
            <a:ext cx="5604882" cy="1325563"/>
          </a:xfrm>
        </p:spPr>
        <p:txBody>
          <a:bodyPr/>
          <a:lstStyle/>
          <a:p>
            <a:pPr algn="ctr"/>
            <a:r>
              <a:rPr lang="en-GB" b="1" dirty="0">
                <a:latin typeface="Trebuchet MS" panose="020B0603020202020204" pitchFamily="34" charset="0"/>
              </a:rPr>
              <a:t>Categorise it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43CE57F-C9F1-469E-9CB2-F4158F78D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5366" y="1825624"/>
            <a:ext cx="5169984" cy="4667249"/>
          </a:xfrm>
          <a:noFill/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CDD57ACF-92CE-44F5-B3F5-E64882259345}"/>
              </a:ext>
            </a:extLst>
          </p:cNvPr>
          <p:cNvSpPr txBox="1">
            <a:spLocks/>
          </p:cNvSpPr>
          <p:nvPr/>
        </p:nvSpPr>
        <p:spPr>
          <a:xfrm>
            <a:off x="267629" y="3605521"/>
            <a:ext cx="2642839" cy="288735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What have you learnt today?</a:t>
            </a:r>
          </a:p>
          <a:p>
            <a:pPr marL="0" indent="0">
              <a:buNone/>
            </a:pPr>
            <a:endParaRPr lang="en-GB" dirty="0">
              <a:latin typeface="Trebuchet MS" panose="020B060302020202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How will it affect people (social), money (economic) and the environment?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607866E-475D-4C8B-A8D4-FEF2F51BF8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630" y="556092"/>
            <a:ext cx="2642838" cy="3049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0322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A0DF421-DAF7-4751-B5CA-35FFB6F4F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0468" y="365126"/>
            <a:ext cx="5604882" cy="1325563"/>
          </a:xfrm>
        </p:spPr>
        <p:txBody>
          <a:bodyPr/>
          <a:lstStyle/>
          <a:p>
            <a:pPr algn="ctr"/>
            <a:r>
              <a:rPr lang="en-GB" b="1" dirty="0">
                <a:latin typeface="Trebuchet MS" panose="020B0603020202020204" pitchFamily="34" charset="0"/>
              </a:rPr>
              <a:t>Categorise it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43CE57F-C9F1-469E-9CB2-F4158F78D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5366" y="1825624"/>
            <a:ext cx="5169984" cy="4667249"/>
          </a:xfrm>
          <a:noFill/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CDD57ACF-92CE-44F5-B3F5-E64882259345}"/>
              </a:ext>
            </a:extLst>
          </p:cNvPr>
          <p:cNvSpPr txBox="1">
            <a:spLocks/>
          </p:cNvSpPr>
          <p:nvPr/>
        </p:nvSpPr>
        <p:spPr>
          <a:xfrm>
            <a:off x="267629" y="3605521"/>
            <a:ext cx="2642839" cy="288735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What have you learnt today?</a:t>
            </a:r>
          </a:p>
          <a:p>
            <a:pPr marL="0" indent="0">
              <a:buNone/>
            </a:pPr>
            <a:endParaRPr lang="en-GB" dirty="0">
              <a:latin typeface="Trebuchet MS" panose="020B060302020202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How is it good?</a:t>
            </a:r>
          </a:p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How is it bad?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389A0F9-00E7-4187-AC17-8CB9590EA9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630" y="556092"/>
            <a:ext cx="2642838" cy="3049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6457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A0DF421-DAF7-4751-B5CA-35FFB6F4F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0468" y="365126"/>
            <a:ext cx="5604882" cy="1325563"/>
          </a:xfrm>
        </p:spPr>
        <p:txBody>
          <a:bodyPr/>
          <a:lstStyle/>
          <a:p>
            <a:pPr algn="ctr"/>
            <a:r>
              <a:rPr lang="en-GB" b="1" dirty="0">
                <a:latin typeface="Trebuchet MS" panose="020B0603020202020204" pitchFamily="34" charset="0"/>
              </a:rPr>
              <a:t>Criticise it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43CE57F-C9F1-469E-9CB2-F4158F78D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5366" y="3140966"/>
            <a:ext cx="5169984" cy="3351907"/>
          </a:xfrm>
          <a:noFill/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CDD57ACF-92CE-44F5-B3F5-E64882259345}"/>
              </a:ext>
            </a:extLst>
          </p:cNvPr>
          <p:cNvSpPr txBox="1">
            <a:spLocks/>
          </p:cNvSpPr>
          <p:nvPr/>
        </p:nvSpPr>
        <p:spPr>
          <a:xfrm>
            <a:off x="267629" y="3605521"/>
            <a:ext cx="2642839" cy="288735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Ask a peer for the most important knowledge from today’s lessons. </a:t>
            </a:r>
          </a:p>
          <a:p>
            <a:pPr marL="0" indent="0">
              <a:buNone/>
            </a:pPr>
            <a:endParaRPr lang="en-GB" dirty="0">
              <a:latin typeface="Trebuchet MS" panose="020B060302020202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Criticise what they said and why it is not the most important.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1A41DD6-5A1D-438E-9AB0-73D03EA295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255" y="811125"/>
            <a:ext cx="2643213" cy="2329841"/>
          </a:xfrm>
          <a:prstGeom prst="rect">
            <a:avLst/>
          </a:prstGeom>
        </p:spPr>
      </p:pic>
      <p:sp>
        <p:nvSpPr>
          <p:cNvPr id="9" name="Content Placeholder 4">
            <a:extLst>
              <a:ext uri="{FF2B5EF4-FFF2-40B4-BE49-F238E27FC236}">
                <a16:creationId xmlns:a16="http://schemas.microsoft.com/office/drawing/2014/main" id="{ADF52812-6B77-4B28-8E99-B077B66C413D}"/>
              </a:ext>
            </a:extLst>
          </p:cNvPr>
          <p:cNvSpPr txBox="1">
            <a:spLocks/>
          </p:cNvSpPr>
          <p:nvPr/>
        </p:nvSpPr>
        <p:spPr>
          <a:xfrm>
            <a:off x="3386834" y="1545724"/>
            <a:ext cx="5087047" cy="11417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What did your peer say?</a:t>
            </a:r>
          </a:p>
        </p:txBody>
      </p:sp>
    </p:spTree>
    <p:extLst>
      <p:ext uri="{BB962C8B-B14F-4D97-AF65-F5344CB8AC3E}">
        <p14:creationId xmlns:p14="http://schemas.microsoft.com/office/powerpoint/2010/main" val="21830347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A0DF421-DAF7-4751-B5CA-35FFB6F4F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0468" y="365126"/>
            <a:ext cx="5604882" cy="1325563"/>
          </a:xfrm>
        </p:spPr>
        <p:txBody>
          <a:bodyPr/>
          <a:lstStyle/>
          <a:p>
            <a:pPr algn="ctr"/>
            <a:r>
              <a:rPr lang="en-GB" b="1" dirty="0">
                <a:latin typeface="Trebuchet MS" panose="020B0603020202020204" pitchFamily="34" charset="0"/>
              </a:rPr>
              <a:t>Practice it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43CE57F-C9F1-469E-9CB2-F4158F78D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5366" y="2305125"/>
            <a:ext cx="5169984" cy="4667249"/>
          </a:xfrm>
          <a:noFill/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CDD57ACF-92CE-44F5-B3F5-E64882259345}"/>
              </a:ext>
            </a:extLst>
          </p:cNvPr>
          <p:cNvSpPr txBox="1">
            <a:spLocks/>
          </p:cNvSpPr>
          <p:nvPr/>
        </p:nvSpPr>
        <p:spPr>
          <a:xfrm>
            <a:off x="267629" y="3605521"/>
            <a:ext cx="2642839" cy="288735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Write your own exam question based on today’s lessons.</a:t>
            </a:r>
          </a:p>
          <a:p>
            <a:pPr marL="0" indent="0">
              <a:buNone/>
            </a:pPr>
            <a:endParaRPr lang="en-GB" dirty="0">
              <a:latin typeface="Trebuchet MS" panose="020B060302020202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Answer it.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F318921-6B70-444D-B930-CE9C879FAD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374" y="818654"/>
            <a:ext cx="2689094" cy="2314837"/>
          </a:xfrm>
          <a:prstGeom prst="rect">
            <a:avLst/>
          </a:prstGeom>
        </p:spPr>
      </p:pic>
      <p:sp>
        <p:nvSpPr>
          <p:cNvPr id="9" name="Content Placeholder 4">
            <a:extLst>
              <a:ext uri="{FF2B5EF4-FFF2-40B4-BE49-F238E27FC236}">
                <a16:creationId xmlns:a16="http://schemas.microsoft.com/office/drawing/2014/main" id="{5CF31582-742A-47EC-888D-A74512F6EB47}"/>
              </a:ext>
            </a:extLst>
          </p:cNvPr>
          <p:cNvSpPr txBox="1">
            <a:spLocks/>
          </p:cNvSpPr>
          <p:nvPr/>
        </p:nvSpPr>
        <p:spPr>
          <a:xfrm>
            <a:off x="3386834" y="1434211"/>
            <a:ext cx="5087047" cy="87091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dirty="0">
                <a:latin typeface="Trebuchet MS" panose="020B0603020202020204" pitchFamily="34" charset="0"/>
              </a:rPr>
              <a:t>Exam Question:</a:t>
            </a:r>
          </a:p>
        </p:txBody>
      </p:sp>
    </p:spTree>
    <p:extLst>
      <p:ext uri="{BB962C8B-B14F-4D97-AF65-F5344CB8AC3E}">
        <p14:creationId xmlns:p14="http://schemas.microsoft.com/office/powerpoint/2010/main" val="26993195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3B1019-F76B-4F45-8318-FF9D6A7DCD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057274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US" b="1" dirty="0">
                <a:latin typeface="Candara" panose="020E0502030303020204" pitchFamily="34" charset="0"/>
              </a:rPr>
              <a:t>Flexibility of thinking</a:t>
            </a:r>
            <a:endParaRPr lang="en-GB" b="1" dirty="0">
              <a:latin typeface="Candara" panose="020E0502030303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112F2A-3FF1-4638-A535-AEFD573611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Candara" panose="020E0502030303020204" pitchFamily="34" charset="0"/>
              </a:rPr>
              <a:t>Make connections</a:t>
            </a:r>
          </a:p>
          <a:p>
            <a:r>
              <a:rPr lang="en-US" dirty="0">
                <a:latin typeface="Candara" panose="020E0502030303020204" pitchFamily="34" charset="0"/>
              </a:rPr>
              <a:t>Compare</a:t>
            </a:r>
          </a:p>
          <a:p>
            <a:r>
              <a:rPr lang="en-US" dirty="0">
                <a:latin typeface="Candara" panose="020E0502030303020204" pitchFamily="34" charset="0"/>
              </a:rPr>
              <a:t>Extend</a:t>
            </a:r>
          </a:p>
          <a:p>
            <a:r>
              <a:rPr lang="en-US" dirty="0">
                <a:latin typeface="Candara" panose="020E0502030303020204" pitchFamily="34" charset="0"/>
              </a:rPr>
              <a:t>Create</a:t>
            </a:r>
            <a:endParaRPr lang="en-GB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492578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A0DF421-DAF7-4751-B5CA-35FFB6F4F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0468" y="365126"/>
            <a:ext cx="5604882" cy="1325563"/>
          </a:xfrm>
        </p:spPr>
        <p:txBody>
          <a:bodyPr/>
          <a:lstStyle/>
          <a:p>
            <a:pPr algn="ctr"/>
            <a:r>
              <a:rPr lang="en-GB" b="1" dirty="0">
                <a:latin typeface="Trebuchet MS" panose="020B0603020202020204" pitchFamily="34" charset="0"/>
              </a:rPr>
              <a:t>Connect it</a:t>
            </a:r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CDD57ACF-92CE-44F5-B3F5-E64882259345}"/>
              </a:ext>
            </a:extLst>
          </p:cNvPr>
          <p:cNvSpPr txBox="1">
            <a:spLocks/>
          </p:cNvSpPr>
          <p:nvPr/>
        </p:nvSpPr>
        <p:spPr>
          <a:xfrm>
            <a:off x="267629" y="3605521"/>
            <a:ext cx="2642839" cy="288735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Write down 4 key words from today’s lesson. </a:t>
            </a:r>
          </a:p>
          <a:p>
            <a:pPr marL="0" indent="0">
              <a:buNone/>
            </a:pPr>
            <a:endParaRPr lang="en-GB" dirty="0">
              <a:latin typeface="Trebuchet MS" panose="020B060302020202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Connect them to each other using lines and say why they connect along the line.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551BCA8-30F8-4992-AE10-EDBB34E3C4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525" y="647044"/>
            <a:ext cx="2606474" cy="2445247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ADADBBDC-96CE-43AB-B47D-DDE3E56E64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5366" y="1825624"/>
            <a:ext cx="5169984" cy="4667249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87860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A0DF421-DAF7-4751-B5CA-35FFB6F4F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0468" y="365126"/>
            <a:ext cx="5604882" cy="1325563"/>
          </a:xfrm>
        </p:spPr>
        <p:txBody>
          <a:bodyPr/>
          <a:lstStyle/>
          <a:p>
            <a:pPr algn="ctr"/>
            <a:r>
              <a:rPr lang="en-GB" b="1" dirty="0">
                <a:latin typeface="Trebuchet MS" panose="020B0603020202020204" pitchFamily="34" charset="0"/>
              </a:rPr>
              <a:t>Connect it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43CE57F-C9F1-469E-9CB2-F4158F78D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5366" y="1825624"/>
            <a:ext cx="5169984" cy="4667249"/>
          </a:xfrm>
          <a:noFill/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CDD57ACF-92CE-44F5-B3F5-E64882259345}"/>
              </a:ext>
            </a:extLst>
          </p:cNvPr>
          <p:cNvSpPr txBox="1">
            <a:spLocks/>
          </p:cNvSpPr>
          <p:nvPr/>
        </p:nvSpPr>
        <p:spPr>
          <a:xfrm>
            <a:off x="267629" y="3605521"/>
            <a:ext cx="2642839" cy="288735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How does the learning in this lesson link to what you learnt in the last lesson?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B4CDF3F-ED48-46AA-BE8F-71A0E7B600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525" y="647044"/>
            <a:ext cx="2606474" cy="2445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91144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A0DF421-DAF7-4751-B5CA-35FFB6F4F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0468" y="365126"/>
            <a:ext cx="5604882" cy="1325563"/>
          </a:xfrm>
        </p:spPr>
        <p:txBody>
          <a:bodyPr/>
          <a:lstStyle/>
          <a:p>
            <a:pPr algn="ctr"/>
            <a:r>
              <a:rPr lang="en-GB" b="1" dirty="0">
                <a:latin typeface="Trebuchet MS" panose="020B0603020202020204" pitchFamily="34" charset="0"/>
              </a:rPr>
              <a:t>Connect it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43CE57F-C9F1-469E-9CB2-F4158F78D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5366" y="1825624"/>
            <a:ext cx="5169984" cy="4667249"/>
          </a:xfrm>
          <a:noFill/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CDD57ACF-92CE-44F5-B3F5-E64882259345}"/>
              </a:ext>
            </a:extLst>
          </p:cNvPr>
          <p:cNvSpPr txBox="1">
            <a:spLocks/>
          </p:cNvSpPr>
          <p:nvPr/>
        </p:nvSpPr>
        <p:spPr>
          <a:xfrm>
            <a:off x="267629" y="3605521"/>
            <a:ext cx="2642839" cy="288735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How does today’s lesson link to another topic we have studied this year?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B4CDF3F-ED48-46AA-BE8F-71A0E7B600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525" y="647044"/>
            <a:ext cx="2606474" cy="2445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6079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A0DF421-DAF7-4751-B5CA-35FFB6F4F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0468" y="365126"/>
            <a:ext cx="5604882" cy="1325563"/>
          </a:xfrm>
        </p:spPr>
        <p:txBody>
          <a:bodyPr/>
          <a:lstStyle/>
          <a:p>
            <a:pPr algn="ctr"/>
            <a:r>
              <a:rPr lang="en-GB" b="1" dirty="0">
                <a:latin typeface="Trebuchet MS" panose="020B0603020202020204" pitchFamily="34" charset="0"/>
              </a:rPr>
              <a:t>Connect it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43CE57F-C9F1-469E-9CB2-F4158F78D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5366" y="1825624"/>
            <a:ext cx="5169984" cy="4667249"/>
          </a:xfrm>
          <a:noFill/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CDD57ACF-92CE-44F5-B3F5-E64882259345}"/>
              </a:ext>
            </a:extLst>
          </p:cNvPr>
          <p:cNvSpPr txBox="1">
            <a:spLocks/>
          </p:cNvSpPr>
          <p:nvPr/>
        </p:nvSpPr>
        <p:spPr>
          <a:xfrm>
            <a:off x="267629" y="3605521"/>
            <a:ext cx="2642839" cy="288735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Describe where you might use today’s knowledge in another subject.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B4CDF3F-ED48-46AA-BE8F-71A0E7B600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525" y="647044"/>
            <a:ext cx="2606474" cy="2445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1772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A0DF421-DAF7-4751-B5CA-35FFB6F4F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0468" y="365126"/>
            <a:ext cx="5604882" cy="1325563"/>
          </a:xfrm>
        </p:spPr>
        <p:txBody>
          <a:bodyPr/>
          <a:lstStyle/>
          <a:p>
            <a:pPr algn="ctr"/>
            <a:r>
              <a:rPr lang="en-GB" b="1" dirty="0">
                <a:latin typeface="Trebuchet MS" panose="020B0603020202020204" pitchFamily="34" charset="0"/>
              </a:rPr>
              <a:t>Compare it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43CE57F-C9F1-469E-9CB2-F4158F78D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5366" y="1825624"/>
            <a:ext cx="5169984" cy="4667249"/>
          </a:xfrm>
          <a:noFill/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CDD57ACF-92CE-44F5-B3F5-E64882259345}"/>
              </a:ext>
            </a:extLst>
          </p:cNvPr>
          <p:cNvSpPr txBox="1">
            <a:spLocks/>
          </p:cNvSpPr>
          <p:nvPr/>
        </p:nvSpPr>
        <p:spPr>
          <a:xfrm>
            <a:off x="267629" y="3605521"/>
            <a:ext cx="2642839" cy="288735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Compare the most interesting knowledge you have learnt today with your peers most interesting knowledge.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FDC50B4-AACE-4E1D-A46A-6409EC6811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629" y="671553"/>
            <a:ext cx="2580926" cy="2580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28602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A0DF421-DAF7-4751-B5CA-35FFB6F4F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0468" y="365126"/>
            <a:ext cx="5604882" cy="1325563"/>
          </a:xfrm>
        </p:spPr>
        <p:txBody>
          <a:bodyPr/>
          <a:lstStyle/>
          <a:p>
            <a:pPr algn="ctr"/>
            <a:r>
              <a:rPr lang="en-GB" b="1" dirty="0">
                <a:latin typeface="Trebuchet MS" panose="020B0603020202020204" pitchFamily="34" charset="0"/>
              </a:rPr>
              <a:t>Compare it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43CE57F-C9F1-469E-9CB2-F4158F78D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5366" y="1825624"/>
            <a:ext cx="5169984" cy="4667249"/>
          </a:xfrm>
          <a:noFill/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CDD57ACF-92CE-44F5-B3F5-E64882259345}"/>
              </a:ext>
            </a:extLst>
          </p:cNvPr>
          <p:cNvSpPr txBox="1">
            <a:spLocks/>
          </p:cNvSpPr>
          <p:nvPr/>
        </p:nvSpPr>
        <p:spPr>
          <a:xfrm>
            <a:off x="267629" y="3605521"/>
            <a:ext cx="2642839" cy="288735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Compare two things from today’s lesson.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FDC50B4-AACE-4E1D-A46A-6409EC6811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629" y="671553"/>
            <a:ext cx="2580926" cy="2580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65488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A0DF421-DAF7-4751-B5CA-35FFB6F4F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0468" y="365126"/>
            <a:ext cx="5604882" cy="1325563"/>
          </a:xfrm>
        </p:spPr>
        <p:txBody>
          <a:bodyPr/>
          <a:lstStyle/>
          <a:p>
            <a:pPr algn="ctr"/>
            <a:r>
              <a:rPr lang="en-GB" b="1" dirty="0">
                <a:latin typeface="Trebuchet MS" panose="020B0603020202020204" pitchFamily="34" charset="0"/>
              </a:rPr>
              <a:t>Extend it</a:t>
            </a:r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CDD57ACF-92CE-44F5-B3F5-E64882259345}"/>
              </a:ext>
            </a:extLst>
          </p:cNvPr>
          <p:cNvSpPr txBox="1">
            <a:spLocks/>
          </p:cNvSpPr>
          <p:nvPr/>
        </p:nvSpPr>
        <p:spPr>
          <a:xfrm>
            <a:off x="267629" y="3605521"/>
            <a:ext cx="2642839" cy="288735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Write down 3 key words from today’s lesson.</a:t>
            </a:r>
          </a:p>
          <a:p>
            <a:pPr marL="0" indent="0">
              <a:buNone/>
            </a:pPr>
            <a:endParaRPr lang="en-GB" dirty="0">
              <a:latin typeface="Trebuchet MS" panose="020B060302020202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Then write about the importance of those key words.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1CE5850-8D08-4DB9-BBA6-24E3FF3D55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8" y="630355"/>
            <a:ext cx="2910270" cy="2622124"/>
          </a:xfrm>
          <a:prstGeom prst="rect">
            <a:avLst/>
          </a:prstGeom>
        </p:spPr>
      </p:pic>
      <p:sp>
        <p:nvSpPr>
          <p:cNvPr id="9" name="Content Placeholder 4">
            <a:extLst>
              <a:ext uri="{FF2B5EF4-FFF2-40B4-BE49-F238E27FC236}">
                <a16:creationId xmlns:a16="http://schemas.microsoft.com/office/drawing/2014/main" id="{29E65BAD-DC95-4442-B783-BD878590B3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5366" y="2305125"/>
            <a:ext cx="5169984" cy="4667249"/>
          </a:xfrm>
          <a:noFill/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6854915A-5F7A-4B71-9030-683DAB1D34E7}"/>
              </a:ext>
            </a:extLst>
          </p:cNvPr>
          <p:cNvSpPr txBox="1">
            <a:spLocks/>
          </p:cNvSpPr>
          <p:nvPr/>
        </p:nvSpPr>
        <p:spPr>
          <a:xfrm>
            <a:off x="3386834" y="1434211"/>
            <a:ext cx="5087047" cy="87091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dirty="0">
                <a:latin typeface="Trebuchet MS" panose="020B0603020202020204" pitchFamily="34" charset="0"/>
              </a:rPr>
              <a:t>Key words:</a:t>
            </a:r>
          </a:p>
        </p:txBody>
      </p:sp>
    </p:spTree>
    <p:extLst>
      <p:ext uri="{BB962C8B-B14F-4D97-AF65-F5344CB8AC3E}">
        <p14:creationId xmlns:p14="http://schemas.microsoft.com/office/powerpoint/2010/main" val="260951253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A0DF421-DAF7-4751-B5CA-35FFB6F4F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0468" y="365126"/>
            <a:ext cx="5604882" cy="1325563"/>
          </a:xfrm>
        </p:spPr>
        <p:txBody>
          <a:bodyPr/>
          <a:lstStyle/>
          <a:p>
            <a:pPr algn="ctr"/>
            <a:r>
              <a:rPr lang="en-GB" b="1" dirty="0">
                <a:latin typeface="Trebuchet MS" panose="020B0603020202020204" pitchFamily="34" charset="0"/>
              </a:rPr>
              <a:t>Extend it</a:t>
            </a:r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CDD57ACF-92CE-44F5-B3F5-E64882259345}"/>
              </a:ext>
            </a:extLst>
          </p:cNvPr>
          <p:cNvSpPr txBox="1">
            <a:spLocks/>
          </p:cNvSpPr>
          <p:nvPr/>
        </p:nvSpPr>
        <p:spPr>
          <a:xfrm>
            <a:off x="267629" y="3605521"/>
            <a:ext cx="2642839" cy="288735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Get your peer to write a sentence about what they have learnt today.</a:t>
            </a:r>
          </a:p>
          <a:p>
            <a:pPr marL="0" indent="0">
              <a:buNone/>
            </a:pPr>
            <a:endParaRPr lang="en-GB" dirty="0">
              <a:latin typeface="Trebuchet MS" panose="020B060302020202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Explain why it was important for them to know that.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DD46F73-CF72-45F5-A8ED-9547B7254B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8" y="630355"/>
            <a:ext cx="2910270" cy="2622124"/>
          </a:xfrm>
          <a:prstGeom prst="rect">
            <a:avLst/>
          </a:prstGeom>
        </p:spPr>
      </p:pic>
      <p:sp>
        <p:nvSpPr>
          <p:cNvPr id="9" name="Content Placeholder 4">
            <a:extLst>
              <a:ext uri="{FF2B5EF4-FFF2-40B4-BE49-F238E27FC236}">
                <a16:creationId xmlns:a16="http://schemas.microsoft.com/office/drawing/2014/main" id="{A6ACA3B8-E1EA-4B54-87FD-9914A01F1182}"/>
              </a:ext>
            </a:extLst>
          </p:cNvPr>
          <p:cNvSpPr txBox="1">
            <a:spLocks/>
          </p:cNvSpPr>
          <p:nvPr/>
        </p:nvSpPr>
        <p:spPr>
          <a:xfrm>
            <a:off x="3345366" y="2305125"/>
            <a:ext cx="5169984" cy="4667249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en-GB" dirty="0"/>
          </a:p>
        </p:txBody>
      </p:sp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B798536D-8A0C-4DB2-A148-152872FF9377}"/>
              </a:ext>
            </a:extLst>
          </p:cNvPr>
          <p:cNvSpPr txBox="1">
            <a:spLocks/>
          </p:cNvSpPr>
          <p:nvPr/>
        </p:nvSpPr>
        <p:spPr>
          <a:xfrm>
            <a:off x="3386834" y="1434211"/>
            <a:ext cx="5087047" cy="87091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dirty="0">
                <a:latin typeface="Trebuchet MS" panose="020B0603020202020204" pitchFamily="34" charset="0"/>
              </a:rPr>
              <a:t>Peers Sentence:</a:t>
            </a:r>
          </a:p>
        </p:txBody>
      </p:sp>
    </p:spTree>
    <p:extLst>
      <p:ext uri="{BB962C8B-B14F-4D97-AF65-F5344CB8AC3E}">
        <p14:creationId xmlns:p14="http://schemas.microsoft.com/office/powerpoint/2010/main" val="253044239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A0DF421-DAF7-4751-B5CA-35FFB6F4F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0468" y="365126"/>
            <a:ext cx="5604882" cy="1325563"/>
          </a:xfrm>
        </p:spPr>
        <p:txBody>
          <a:bodyPr/>
          <a:lstStyle/>
          <a:p>
            <a:pPr algn="ctr"/>
            <a:r>
              <a:rPr lang="en-GB" b="1" dirty="0">
                <a:latin typeface="Trebuchet MS" panose="020B0603020202020204" pitchFamily="34" charset="0"/>
              </a:rPr>
              <a:t>Extend it</a:t>
            </a:r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CDD57ACF-92CE-44F5-B3F5-E64882259345}"/>
              </a:ext>
            </a:extLst>
          </p:cNvPr>
          <p:cNvSpPr txBox="1">
            <a:spLocks/>
          </p:cNvSpPr>
          <p:nvPr/>
        </p:nvSpPr>
        <p:spPr>
          <a:xfrm>
            <a:off x="267629" y="3605521"/>
            <a:ext cx="2642839" cy="288735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Write the title of today’s lesson.</a:t>
            </a:r>
          </a:p>
          <a:p>
            <a:pPr marL="0" indent="0">
              <a:buNone/>
            </a:pPr>
            <a:endParaRPr lang="en-GB" dirty="0">
              <a:latin typeface="Trebuchet MS" panose="020B060302020202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What do you know about it?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DD46F73-CF72-45F5-A8ED-9547B7254B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8" y="630355"/>
            <a:ext cx="2910270" cy="2622124"/>
          </a:xfrm>
          <a:prstGeom prst="rect">
            <a:avLst/>
          </a:prstGeom>
        </p:spPr>
      </p:pic>
      <p:sp>
        <p:nvSpPr>
          <p:cNvPr id="9" name="Content Placeholder 4">
            <a:extLst>
              <a:ext uri="{FF2B5EF4-FFF2-40B4-BE49-F238E27FC236}">
                <a16:creationId xmlns:a16="http://schemas.microsoft.com/office/drawing/2014/main" id="{A6ACA3B8-E1EA-4B54-87FD-9914A01F1182}"/>
              </a:ext>
            </a:extLst>
          </p:cNvPr>
          <p:cNvSpPr txBox="1">
            <a:spLocks/>
          </p:cNvSpPr>
          <p:nvPr/>
        </p:nvSpPr>
        <p:spPr>
          <a:xfrm>
            <a:off x="3345366" y="2305125"/>
            <a:ext cx="5169984" cy="4667249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B798536D-8A0C-4DB2-A148-152872FF9377}"/>
              </a:ext>
            </a:extLst>
          </p:cNvPr>
          <p:cNvSpPr txBox="1">
            <a:spLocks/>
          </p:cNvSpPr>
          <p:nvPr/>
        </p:nvSpPr>
        <p:spPr>
          <a:xfrm>
            <a:off x="3386834" y="1434211"/>
            <a:ext cx="5087047" cy="87091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dirty="0">
                <a:latin typeface="Trebuchet MS" panose="020B0603020202020204" pitchFamily="34" charset="0"/>
              </a:rPr>
              <a:t>Title of today’s lesson:</a:t>
            </a:r>
          </a:p>
        </p:txBody>
      </p:sp>
    </p:spTree>
    <p:extLst>
      <p:ext uri="{BB962C8B-B14F-4D97-AF65-F5344CB8AC3E}">
        <p14:creationId xmlns:p14="http://schemas.microsoft.com/office/powerpoint/2010/main" val="121760889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A0DF421-DAF7-4751-B5CA-35FFB6F4F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0468" y="365126"/>
            <a:ext cx="5604882" cy="1325563"/>
          </a:xfrm>
        </p:spPr>
        <p:txBody>
          <a:bodyPr/>
          <a:lstStyle/>
          <a:p>
            <a:pPr algn="ctr"/>
            <a:r>
              <a:rPr lang="en-GB" b="1" dirty="0">
                <a:latin typeface="Trebuchet MS" panose="020B0603020202020204" pitchFamily="34" charset="0"/>
              </a:rPr>
              <a:t>Create it</a:t>
            </a:r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CDD57ACF-92CE-44F5-B3F5-E64882259345}"/>
              </a:ext>
            </a:extLst>
          </p:cNvPr>
          <p:cNvSpPr txBox="1">
            <a:spLocks/>
          </p:cNvSpPr>
          <p:nvPr/>
        </p:nvSpPr>
        <p:spPr>
          <a:xfrm>
            <a:off x="267629" y="3605521"/>
            <a:ext cx="2642839" cy="288735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Create a mind map about the topic we are currently learning about.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C7157DB-4537-44C0-BA86-91ACC195EA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629" y="576795"/>
            <a:ext cx="2741994" cy="2497657"/>
          </a:xfrm>
          <a:prstGeom prst="rect">
            <a:avLst/>
          </a:prstGeom>
        </p:spPr>
      </p:pic>
      <p:sp>
        <p:nvSpPr>
          <p:cNvPr id="9" name="Content Placeholder 4">
            <a:extLst>
              <a:ext uri="{FF2B5EF4-FFF2-40B4-BE49-F238E27FC236}">
                <a16:creationId xmlns:a16="http://schemas.microsoft.com/office/drawing/2014/main" id="{D1CCBEA2-373A-41B1-9578-3C5272F1EC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5366" y="1825624"/>
            <a:ext cx="5169984" cy="4667249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98620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A0DF421-DAF7-4751-B5CA-35FFB6F4F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0468" y="-368100"/>
            <a:ext cx="5604882" cy="1325563"/>
          </a:xfrm>
        </p:spPr>
        <p:txBody>
          <a:bodyPr/>
          <a:lstStyle/>
          <a:p>
            <a:pPr algn="ctr"/>
            <a:r>
              <a:rPr lang="en-GB" b="1" dirty="0">
                <a:latin typeface="Trebuchet MS" panose="020B0603020202020204" pitchFamily="34" charset="0"/>
              </a:rPr>
              <a:t>Create it</a:t>
            </a:r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CDD57ACF-92CE-44F5-B3F5-E64882259345}"/>
              </a:ext>
            </a:extLst>
          </p:cNvPr>
          <p:cNvSpPr txBox="1">
            <a:spLocks/>
          </p:cNvSpPr>
          <p:nvPr/>
        </p:nvSpPr>
        <p:spPr>
          <a:xfrm>
            <a:off x="267629" y="3605521"/>
            <a:ext cx="2642839" cy="288735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Create a short test about what we have been learning about so far.</a:t>
            </a:r>
          </a:p>
          <a:p>
            <a:pPr marL="0" indent="0">
              <a:buNone/>
            </a:pPr>
            <a:endParaRPr lang="en-GB" dirty="0">
              <a:latin typeface="Trebuchet MS" panose="020B060302020202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Trebuchet MS" panose="020B0603020202020204" pitchFamily="34" charset="0"/>
              </a:rPr>
              <a:t>Write the model answers in your book.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C7157DB-4537-44C0-BA86-91ACC195EA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629" y="576795"/>
            <a:ext cx="2741994" cy="2497657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D181A6DE-31A9-4407-8B92-9D682BF9749D}"/>
              </a:ext>
            </a:extLst>
          </p:cNvPr>
          <p:cNvSpPr txBox="1">
            <a:spLocks/>
          </p:cNvSpPr>
          <p:nvPr/>
        </p:nvSpPr>
        <p:spPr>
          <a:xfrm>
            <a:off x="3386832" y="621370"/>
            <a:ext cx="5087047" cy="87091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dirty="0">
                <a:latin typeface="Trebuchet MS" panose="020B0603020202020204" pitchFamily="34" charset="0"/>
              </a:rPr>
              <a:t>Question 1:</a:t>
            </a:r>
          </a:p>
        </p:txBody>
      </p:sp>
      <p:sp>
        <p:nvSpPr>
          <p:cNvPr id="11" name="Content Placeholder 4">
            <a:extLst>
              <a:ext uri="{FF2B5EF4-FFF2-40B4-BE49-F238E27FC236}">
                <a16:creationId xmlns:a16="http://schemas.microsoft.com/office/drawing/2014/main" id="{EF1DFF36-9E36-426E-A8FC-2F4A56CD58EA}"/>
              </a:ext>
            </a:extLst>
          </p:cNvPr>
          <p:cNvSpPr txBox="1">
            <a:spLocks/>
          </p:cNvSpPr>
          <p:nvPr/>
        </p:nvSpPr>
        <p:spPr>
          <a:xfrm>
            <a:off x="3386831" y="1500487"/>
            <a:ext cx="5087047" cy="110468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800" dirty="0">
                <a:latin typeface="Trebuchet MS" panose="020B0603020202020204" pitchFamily="34" charset="0"/>
              </a:rPr>
              <a:t>Answer:</a:t>
            </a:r>
          </a:p>
          <a:p>
            <a:pPr marL="0" indent="0">
              <a:buNone/>
            </a:pPr>
            <a:r>
              <a:rPr lang="en-GB" dirty="0"/>
              <a:t>__________________________________________________________</a:t>
            </a:r>
            <a:endParaRPr lang="en-GB" dirty="0">
              <a:latin typeface="Trebuchet MS" panose="020B0603020202020204" pitchFamily="34" charset="0"/>
            </a:endParaRPr>
          </a:p>
        </p:txBody>
      </p:sp>
      <p:sp>
        <p:nvSpPr>
          <p:cNvPr id="12" name="Content Placeholder 4">
            <a:extLst>
              <a:ext uri="{FF2B5EF4-FFF2-40B4-BE49-F238E27FC236}">
                <a16:creationId xmlns:a16="http://schemas.microsoft.com/office/drawing/2014/main" id="{510D2F46-5828-4D97-A446-DE17A3E11945}"/>
              </a:ext>
            </a:extLst>
          </p:cNvPr>
          <p:cNvSpPr txBox="1">
            <a:spLocks/>
          </p:cNvSpPr>
          <p:nvPr/>
        </p:nvSpPr>
        <p:spPr>
          <a:xfrm>
            <a:off x="3386832" y="2734713"/>
            <a:ext cx="5087047" cy="87091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dirty="0">
                <a:latin typeface="Trebuchet MS" panose="020B0603020202020204" pitchFamily="34" charset="0"/>
              </a:rPr>
              <a:t>Question 2:</a:t>
            </a:r>
          </a:p>
        </p:txBody>
      </p:sp>
      <p:sp>
        <p:nvSpPr>
          <p:cNvPr id="13" name="Content Placeholder 4">
            <a:extLst>
              <a:ext uri="{FF2B5EF4-FFF2-40B4-BE49-F238E27FC236}">
                <a16:creationId xmlns:a16="http://schemas.microsoft.com/office/drawing/2014/main" id="{649C49F9-3311-486F-8ABD-815123D99699}"/>
              </a:ext>
            </a:extLst>
          </p:cNvPr>
          <p:cNvSpPr txBox="1">
            <a:spLocks/>
          </p:cNvSpPr>
          <p:nvPr/>
        </p:nvSpPr>
        <p:spPr>
          <a:xfrm>
            <a:off x="3386831" y="3605627"/>
            <a:ext cx="5087047" cy="110468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800" dirty="0">
                <a:latin typeface="Trebuchet MS" panose="020B0603020202020204" pitchFamily="34" charset="0"/>
              </a:rPr>
              <a:t>Answer:</a:t>
            </a:r>
          </a:p>
          <a:p>
            <a:pPr marL="0" indent="0">
              <a:buNone/>
            </a:pPr>
            <a:r>
              <a:rPr lang="en-GB" dirty="0"/>
              <a:t>__________________________________________________________</a:t>
            </a:r>
            <a:endParaRPr lang="en-GB" dirty="0">
              <a:latin typeface="Trebuchet MS" panose="020B0603020202020204" pitchFamily="34" charset="0"/>
            </a:endParaRPr>
          </a:p>
        </p:txBody>
      </p:sp>
      <p:sp>
        <p:nvSpPr>
          <p:cNvPr id="14" name="Content Placeholder 4">
            <a:extLst>
              <a:ext uri="{FF2B5EF4-FFF2-40B4-BE49-F238E27FC236}">
                <a16:creationId xmlns:a16="http://schemas.microsoft.com/office/drawing/2014/main" id="{43A5B569-156B-47EF-9D9F-CD7666100006}"/>
              </a:ext>
            </a:extLst>
          </p:cNvPr>
          <p:cNvSpPr txBox="1">
            <a:spLocks/>
          </p:cNvSpPr>
          <p:nvPr/>
        </p:nvSpPr>
        <p:spPr>
          <a:xfrm>
            <a:off x="3386832" y="4817954"/>
            <a:ext cx="5087047" cy="87091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dirty="0">
                <a:latin typeface="Trebuchet MS" panose="020B0603020202020204" pitchFamily="34" charset="0"/>
              </a:rPr>
              <a:t>Question 3:</a:t>
            </a:r>
          </a:p>
        </p:txBody>
      </p:sp>
      <p:sp>
        <p:nvSpPr>
          <p:cNvPr id="15" name="Content Placeholder 4">
            <a:extLst>
              <a:ext uri="{FF2B5EF4-FFF2-40B4-BE49-F238E27FC236}">
                <a16:creationId xmlns:a16="http://schemas.microsoft.com/office/drawing/2014/main" id="{D73E0C80-0D9A-4872-8556-2CB6C79274A2}"/>
              </a:ext>
            </a:extLst>
          </p:cNvPr>
          <p:cNvSpPr txBox="1">
            <a:spLocks/>
          </p:cNvSpPr>
          <p:nvPr/>
        </p:nvSpPr>
        <p:spPr>
          <a:xfrm>
            <a:off x="3386831" y="5684288"/>
            <a:ext cx="5087047" cy="110468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800" dirty="0">
                <a:latin typeface="Trebuchet MS" panose="020B0603020202020204" pitchFamily="34" charset="0"/>
              </a:rPr>
              <a:t>Answer:</a:t>
            </a:r>
          </a:p>
          <a:p>
            <a:pPr marL="0" indent="0">
              <a:buNone/>
            </a:pPr>
            <a:r>
              <a:rPr lang="en-GB" dirty="0"/>
              <a:t>__________________________________________________________</a:t>
            </a:r>
            <a:endParaRPr lang="en-GB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914089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93CFABC-4B56-4953-AB7C-7B061C5C75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66" y="6124552"/>
            <a:ext cx="9131734" cy="70719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3ED43D8-1462-4B39-8AB6-ACE1C74AE5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673" y="386072"/>
            <a:ext cx="2959252" cy="158123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8072E59-9121-459F-ACFA-0C690946D7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0673" y="2101919"/>
            <a:ext cx="2907854" cy="187678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9F64023-BDA1-4E91-9B5B-24173EC9317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0673" y="4113153"/>
            <a:ext cx="3187864" cy="1797142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7BEBB948-7DA8-4457-A21C-B8A48C005D7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73387" y="3978702"/>
            <a:ext cx="1593239" cy="1737641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CC4CF1C-B056-48C6-9A11-CD6AF9C6FF5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16001" y="2278536"/>
            <a:ext cx="1308009" cy="1496062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AAD72E71-0AD2-4369-8ABA-1E9449E18DB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23791" y="386073"/>
            <a:ext cx="1500219" cy="1713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3881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13594</TotalTime>
  <Words>635</Words>
  <Application>Microsoft Office PowerPoint</Application>
  <PresentationFormat>On-screen Show (4:3)</PresentationFormat>
  <Paragraphs>154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0" baseType="lpstr">
      <vt:lpstr>Arial</vt:lpstr>
      <vt:lpstr>Calibri</vt:lpstr>
      <vt:lpstr>Calibri Light</vt:lpstr>
      <vt:lpstr>Candara</vt:lpstr>
      <vt:lpstr>Trebuchet MS</vt:lpstr>
      <vt:lpstr>Office Theme</vt:lpstr>
      <vt:lpstr>Y11 Independent Study Strategies</vt:lpstr>
      <vt:lpstr>PowerPoint Presentation</vt:lpstr>
      <vt:lpstr>PowerPoint Presentation</vt:lpstr>
      <vt:lpstr>Knowledge and Understanding</vt:lpstr>
      <vt:lpstr>Reduce it</vt:lpstr>
      <vt:lpstr>Reduce it</vt:lpstr>
      <vt:lpstr>Reduce it</vt:lpstr>
      <vt:lpstr>Reduce it</vt:lpstr>
      <vt:lpstr>Transform it</vt:lpstr>
      <vt:lpstr>Transform it</vt:lpstr>
      <vt:lpstr>Transform it</vt:lpstr>
      <vt:lpstr>Deconstruct it</vt:lpstr>
      <vt:lpstr>Deconstruct it</vt:lpstr>
      <vt:lpstr>Derive it</vt:lpstr>
      <vt:lpstr>Analysis and Application</vt:lpstr>
      <vt:lpstr>Prioritise it</vt:lpstr>
      <vt:lpstr>Derive it</vt:lpstr>
      <vt:lpstr>Categorise it</vt:lpstr>
      <vt:lpstr>Categorise it</vt:lpstr>
      <vt:lpstr>Criticise it</vt:lpstr>
      <vt:lpstr>Practice it</vt:lpstr>
      <vt:lpstr>Flexibility of thinking</vt:lpstr>
      <vt:lpstr>Connect it</vt:lpstr>
      <vt:lpstr>Connect it</vt:lpstr>
      <vt:lpstr>Connect it</vt:lpstr>
      <vt:lpstr>Connect it</vt:lpstr>
      <vt:lpstr>Compare it</vt:lpstr>
      <vt:lpstr>Compare it</vt:lpstr>
      <vt:lpstr>Extend it</vt:lpstr>
      <vt:lpstr>Extend it</vt:lpstr>
      <vt:lpstr>Extend it</vt:lpstr>
      <vt:lpstr>Create it</vt:lpstr>
      <vt:lpstr>Create it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Reduce it</dc:title>
  <dc:creator>J Tomlinson</dc:creator>
  <cp:lastModifiedBy>Pridmore, J Mr</cp:lastModifiedBy>
  <cp:revision>43</cp:revision>
  <dcterms:created xsi:type="dcterms:W3CDTF">2018-03-25T09:31:30Z</dcterms:created>
  <dcterms:modified xsi:type="dcterms:W3CDTF">2023-01-14T11:08:49Z</dcterms:modified>
</cp:coreProperties>
</file>